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Bellota"/>
      <p:regular r:id="rId32"/>
      <p:bold r:id="rId33"/>
      <p:italic r:id="rId34"/>
      <p:boldItalic r:id="rId35"/>
    </p:embeddedFont>
    <p:embeddedFont>
      <p:font typeface="Overpass Black"/>
      <p:bold r:id="rId36"/>
      <p:boldItalic r:id="rId37"/>
    </p:embeddedFont>
    <p:embeddedFont>
      <p:font typeface="Hachi Maru Pop"/>
      <p:regular r:id="rId38"/>
    </p:embeddedFont>
    <p:embeddedFont>
      <p:font typeface="Fira Sans Extra Condensed Medium"/>
      <p:regular r:id="rId39"/>
      <p:bold r:id="rId40"/>
      <p:italic r:id="rId41"/>
      <p:boldItalic r:id="rId42"/>
    </p:embeddedFont>
    <p:embeddedFont>
      <p:font typeface="Open Sans SemiBold"/>
      <p:regular r:id="rId43"/>
      <p:bold r:id="rId44"/>
      <p:italic r:id="rId45"/>
      <p:boldItalic r:id="rId46"/>
    </p:embeddedFont>
    <p:embeddedFont>
      <p:font typeface="Josefin Sans"/>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OpenSansSemiBold-bold.fntdata"/><Relationship Id="rId43" Type="http://schemas.openxmlformats.org/officeDocument/2006/relationships/font" Target="fonts/OpenSansSemiBold-regular.fntdata"/><Relationship Id="rId46" Type="http://schemas.openxmlformats.org/officeDocument/2006/relationships/font" Target="fonts/OpenSansSemiBold-boldItalic.fntdata"/><Relationship Id="rId45" Type="http://schemas.openxmlformats.org/officeDocument/2006/relationships/font" Target="fonts/OpenSans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JosefinSans-bold.fntdata"/><Relationship Id="rId47" Type="http://schemas.openxmlformats.org/officeDocument/2006/relationships/font" Target="fonts/JosefinSans-regular.fntdata"/><Relationship Id="rId49" Type="http://schemas.openxmlformats.org/officeDocument/2006/relationships/font" Target="fonts/Josefi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Bellota-bold.fntdata"/><Relationship Id="rId32" Type="http://schemas.openxmlformats.org/officeDocument/2006/relationships/font" Target="fonts/Bellota-regular.fntdata"/><Relationship Id="rId35" Type="http://schemas.openxmlformats.org/officeDocument/2006/relationships/font" Target="fonts/Bellota-boldItalic.fntdata"/><Relationship Id="rId34" Type="http://schemas.openxmlformats.org/officeDocument/2006/relationships/font" Target="fonts/Bellota-italic.fntdata"/><Relationship Id="rId37" Type="http://schemas.openxmlformats.org/officeDocument/2006/relationships/font" Target="fonts/OverpassBlack-boldItalic.fntdata"/><Relationship Id="rId36" Type="http://schemas.openxmlformats.org/officeDocument/2006/relationships/font" Target="fonts/OverpassBlack-bold.fntdata"/><Relationship Id="rId39" Type="http://schemas.openxmlformats.org/officeDocument/2006/relationships/font" Target="fonts/FiraSansExtraCondensedMedium-regular.fntdata"/><Relationship Id="rId38" Type="http://schemas.openxmlformats.org/officeDocument/2006/relationships/font" Target="fonts/HachiMaruPop-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regular.fntdata"/><Relationship Id="rId50" Type="http://schemas.openxmlformats.org/officeDocument/2006/relationships/font" Target="fonts/JosefinSans-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4bbe6b3fd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24bbe6b3f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487f19c72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487f19c72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247f5b0dd0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247f5b0dd0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247f5b0dd0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247f5b0dd0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47f5b0dd0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47f5b0dd0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247f5b0dd0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247f5b0dd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47f5b0dd0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47f5b0dd0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247f5b0dd0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247f5b0dd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47f5b0dd0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47f5b0dd0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247f5b0dd0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247f5b0dd0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488710f1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488710f1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247f5b0dd0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247f5b0dd0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4a4ff2594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4a4ff259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247f5b0dd0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247f5b0dd0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47f5b0dd0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247f5b0dd0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247f5b0dd0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247f5b0dd0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247f5b0dd0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247f5b0dd0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a7274a182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a7274a182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247f5b0dd0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247f5b0dd0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a7274a182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a7274a1822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247f5b0dd0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247f5b0dd0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247f5b0dd0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247f5b0dd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47f5b0dd0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47f5b0dd0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247f5b0dd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247f5b0dd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4bbe6b3f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4bbe6b3f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24bbe6b3fd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24bbe6b3fd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4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3.png"/><Relationship Id="rId4" Type="http://schemas.openxmlformats.org/officeDocument/2006/relationships/image" Target="../media/image16.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3.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4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4">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5">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5">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4">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5">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2">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5">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youtu.be/QzjbJdjBbRA" TargetMode="External"/><Relationship Id="rId4" Type="http://schemas.openxmlformats.org/officeDocument/2006/relationships/hyperlink" Target="http://www.youtube.com/watch?v=QzjbJdjBbRA" TargetMode="External"/><Relationship Id="rId5"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StarStar415/DreamNotebook/commits/main" TargetMode="Externa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p:nvPr>
            <p:ph type="ctrTitle"/>
          </p:nvPr>
        </p:nvSpPr>
        <p:spPr>
          <a:xfrm>
            <a:off x="1426500" y="1935650"/>
            <a:ext cx="6291000" cy="102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700"/>
              <a:t>夢</a:t>
            </a:r>
            <a:r>
              <a:rPr lang="en" sz="5700"/>
              <a:t>の筆記本</a:t>
            </a:r>
            <a:endParaRPr sz="7800"/>
          </a:p>
        </p:txBody>
      </p:sp>
      <p:sp>
        <p:nvSpPr>
          <p:cNvPr id="2125" name="Google Shape;2125;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第一組</a:t>
            </a:r>
            <a:endParaRPr/>
          </a:p>
          <a:p>
            <a:pPr indent="0" lvl="0" marL="0" rtl="0" algn="ctr">
              <a:spcBef>
                <a:spcPts val="0"/>
              </a:spcBef>
              <a:spcAft>
                <a:spcPts val="0"/>
              </a:spcAft>
              <a:buNone/>
            </a:pPr>
            <a:r>
              <a:rPr lang="en"/>
              <a:t>01057132 柯欣辰</a:t>
            </a:r>
            <a:endParaRPr/>
          </a:p>
          <a:p>
            <a:pPr indent="0" lvl="0" marL="0" rtl="0" algn="ctr">
              <a:spcBef>
                <a:spcPts val="0"/>
              </a:spcBef>
              <a:spcAft>
                <a:spcPts val="0"/>
              </a:spcAft>
              <a:buNone/>
            </a:pPr>
            <a:r>
              <a:rPr lang="en"/>
              <a:t>01057131 余雨秦</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6"/>
          <p:cNvSpPr txBox="1"/>
          <p:nvPr>
            <p:ph type="ctrTitle"/>
          </p:nvPr>
        </p:nvSpPr>
        <p:spPr>
          <a:xfrm>
            <a:off x="1426500" y="2894900"/>
            <a:ext cx="62910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專案 github : https://github.com/StarStar415/DreamNotebook</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4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系統設計-</a:t>
            </a:r>
            <a:r>
              <a:rPr lang="en"/>
              <a:t>背景音樂播放控制</a:t>
            </a:r>
            <a:endParaRPr/>
          </a:p>
        </p:txBody>
      </p:sp>
      <p:pic>
        <p:nvPicPr>
          <p:cNvPr id="2201" name="Google Shape;2201;p45"/>
          <p:cNvPicPr preferRelativeResize="0"/>
          <p:nvPr/>
        </p:nvPicPr>
        <p:blipFill>
          <a:blip r:embed="rId3">
            <a:alphaModFix/>
          </a:blip>
          <a:stretch>
            <a:fillRect/>
          </a:stretch>
        </p:blipFill>
        <p:spPr>
          <a:xfrm>
            <a:off x="2780250" y="950825"/>
            <a:ext cx="3323065" cy="3887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46"/>
          <p:cNvSpPr txBox="1"/>
          <p:nvPr>
            <p:ph idx="1" type="body"/>
          </p:nvPr>
        </p:nvSpPr>
        <p:spPr>
          <a:xfrm>
            <a:off x="720000" y="1086100"/>
            <a:ext cx="7704000" cy="3513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j</a:t>
            </a:r>
            <a:r>
              <a:rPr lang="en" sz="2300"/>
              <a:t>avafx.*</a:t>
            </a:r>
            <a:endParaRPr sz="2300"/>
          </a:p>
          <a:p>
            <a:pPr indent="-374650" lvl="0" marL="457200" rtl="0" algn="l">
              <a:spcBef>
                <a:spcPts val="0"/>
              </a:spcBef>
              <a:spcAft>
                <a:spcPts val="0"/>
              </a:spcAft>
              <a:buSzPts val="2300"/>
              <a:buChar char="●"/>
            </a:pPr>
            <a:r>
              <a:rPr lang="en" sz="2300"/>
              <a:t>org.markdown4j.Markdown4jProcessor</a:t>
            </a:r>
            <a:endParaRPr sz="2300"/>
          </a:p>
          <a:p>
            <a:pPr indent="-374650" lvl="0" marL="457200" rtl="0" algn="l">
              <a:spcBef>
                <a:spcPts val="0"/>
              </a:spcBef>
              <a:spcAft>
                <a:spcPts val="0"/>
              </a:spcAft>
              <a:buSzPts val="2300"/>
              <a:buChar char="●"/>
            </a:pPr>
            <a:r>
              <a:rPr lang="en" sz="2300"/>
              <a:t>org.json</a:t>
            </a:r>
            <a:endParaRPr sz="2300"/>
          </a:p>
          <a:p>
            <a:pPr indent="-374650" lvl="0" marL="457200" rtl="0" algn="l">
              <a:spcBef>
                <a:spcPts val="0"/>
              </a:spcBef>
              <a:spcAft>
                <a:spcPts val="0"/>
              </a:spcAft>
              <a:buSzPts val="2300"/>
              <a:buChar char="●"/>
            </a:pPr>
            <a:r>
              <a:rPr lang="en" sz="2300"/>
              <a:t>com.faste</a:t>
            </a:r>
            <a:r>
              <a:rPr lang="en" sz="2300"/>
              <a:t>rxml.jackson.core</a:t>
            </a:r>
            <a:endParaRPr sz="2300"/>
          </a:p>
          <a:p>
            <a:pPr indent="0" lvl="0" marL="0" rtl="0" algn="l">
              <a:spcBef>
                <a:spcPts val="1000"/>
              </a:spcBef>
              <a:spcAft>
                <a:spcPts val="1600"/>
              </a:spcAft>
              <a:buNone/>
            </a:pPr>
            <a:r>
              <a:t/>
            </a:r>
            <a:endParaRPr/>
          </a:p>
        </p:txBody>
      </p:sp>
      <p:sp>
        <p:nvSpPr>
          <p:cNvPr id="2207" name="Google Shape;2207;p4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額外使用套件</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47"/>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t>介面介紹 &amp;&amp; 使用說明</a:t>
            </a:r>
            <a:endParaRPr b="1" sz="4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48"/>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218" name="Google Shape;2218;p4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首頁</a:t>
            </a:r>
            <a:endParaRPr/>
          </a:p>
        </p:txBody>
      </p:sp>
      <p:pic>
        <p:nvPicPr>
          <p:cNvPr id="2219" name="Google Shape;2219;p48"/>
          <p:cNvPicPr preferRelativeResize="0"/>
          <p:nvPr/>
        </p:nvPicPr>
        <p:blipFill>
          <a:blip r:embed="rId3">
            <a:alphaModFix/>
          </a:blip>
          <a:stretch>
            <a:fillRect/>
          </a:stretch>
        </p:blipFill>
        <p:spPr>
          <a:xfrm>
            <a:off x="840861" y="1055850"/>
            <a:ext cx="7462277" cy="3913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49"/>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225" name="Google Shape;2225;p4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編輯畫面</a:t>
            </a:r>
            <a:endParaRPr/>
          </a:p>
        </p:txBody>
      </p:sp>
      <p:pic>
        <p:nvPicPr>
          <p:cNvPr id="2226" name="Google Shape;2226;p49"/>
          <p:cNvPicPr preferRelativeResize="0"/>
          <p:nvPr/>
        </p:nvPicPr>
        <p:blipFill>
          <a:blip r:embed="rId3">
            <a:alphaModFix/>
          </a:blip>
          <a:stretch>
            <a:fillRect/>
          </a:stretch>
        </p:blipFill>
        <p:spPr>
          <a:xfrm>
            <a:off x="833649" y="1055850"/>
            <a:ext cx="7476715" cy="3901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5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儲存</a:t>
            </a:r>
            <a:r>
              <a:rPr lang="en"/>
              <a:t>畫面</a:t>
            </a:r>
            <a:endParaRPr/>
          </a:p>
        </p:txBody>
      </p:sp>
      <p:pic>
        <p:nvPicPr>
          <p:cNvPr id="2232" name="Google Shape;2232;p50"/>
          <p:cNvPicPr preferRelativeResize="0"/>
          <p:nvPr/>
        </p:nvPicPr>
        <p:blipFill>
          <a:blip r:embed="rId3">
            <a:alphaModFix/>
          </a:blip>
          <a:stretch>
            <a:fillRect/>
          </a:stretch>
        </p:blipFill>
        <p:spPr>
          <a:xfrm>
            <a:off x="368175" y="1055850"/>
            <a:ext cx="3822450" cy="2417824"/>
          </a:xfrm>
          <a:prstGeom prst="rect">
            <a:avLst/>
          </a:prstGeom>
          <a:noFill/>
          <a:ln>
            <a:noFill/>
          </a:ln>
        </p:spPr>
      </p:pic>
      <p:pic>
        <p:nvPicPr>
          <p:cNvPr id="2233" name="Google Shape;2233;p50"/>
          <p:cNvPicPr preferRelativeResize="0"/>
          <p:nvPr/>
        </p:nvPicPr>
        <p:blipFill>
          <a:blip r:embed="rId4">
            <a:alphaModFix/>
          </a:blip>
          <a:stretch>
            <a:fillRect/>
          </a:stretch>
        </p:blipFill>
        <p:spPr>
          <a:xfrm>
            <a:off x="4062450" y="2849250"/>
            <a:ext cx="4648574" cy="1935895"/>
          </a:xfrm>
          <a:prstGeom prst="rect">
            <a:avLst/>
          </a:prstGeom>
          <a:noFill/>
          <a:ln>
            <a:noFill/>
          </a:ln>
        </p:spPr>
      </p:pic>
      <p:sp>
        <p:nvSpPr>
          <p:cNvPr id="2234" name="Google Shape;2234;p50"/>
          <p:cNvSpPr txBox="1"/>
          <p:nvPr/>
        </p:nvSpPr>
        <p:spPr>
          <a:xfrm>
            <a:off x="5157025" y="2224900"/>
            <a:ext cx="2243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Open Sans"/>
                <a:ea typeface="Open Sans"/>
                <a:cs typeface="Open Sans"/>
                <a:sym typeface="Open Sans"/>
              </a:rPr>
              <a:t>儲存成功顯示</a:t>
            </a:r>
            <a:endParaRPr sz="2200">
              <a:latin typeface="Open Sans"/>
              <a:ea typeface="Open Sans"/>
              <a:cs typeface="Open Sans"/>
              <a:sym typeface="Open Sans"/>
            </a:endParaRPr>
          </a:p>
        </p:txBody>
      </p:sp>
      <p:sp>
        <p:nvSpPr>
          <p:cNvPr id="2235" name="Google Shape;2235;p50"/>
          <p:cNvSpPr txBox="1"/>
          <p:nvPr/>
        </p:nvSpPr>
        <p:spPr>
          <a:xfrm>
            <a:off x="518100" y="3776175"/>
            <a:ext cx="317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Open Sans"/>
                <a:ea typeface="Open Sans"/>
                <a:cs typeface="Open Sans"/>
                <a:sym typeface="Open Sans"/>
              </a:rPr>
              <a:t>初次儲存跳出命名視窗</a:t>
            </a:r>
            <a:endParaRPr sz="2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51"/>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241" name="Google Shape;2241;p5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上方左側功能欄</a:t>
            </a:r>
            <a:endParaRPr/>
          </a:p>
        </p:txBody>
      </p:sp>
      <p:sp>
        <p:nvSpPr>
          <p:cNvPr id="2242" name="Google Shape;2242;p51"/>
          <p:cNvSpPr txBox="1"/>
          <p:nvPr/>
        </p:nvSpPr>
        <p:spPr>
          <a:xfrm>
            <a:off x="1070725" y="2326800"/>
            <a:ext cx="28602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a:ea typeface="Open Sans"/>
                <a:cs typeface="Open Sans"/>
                <a:sym typeface="Open Sans"/>
              </a:rPr>
              <a:t>由左至右依序為</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設定斜體</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設定粗體</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設定底線</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設定刪除線</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改變文字背景顏色</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設定文字背景顏色</a:t>
            </a:r>
            <a:endParaRPr sz="1900">
              <a:latin typeface="Open Sans"/>
              <a:ea typeface="Open Sans"/>
              <a:cs typeface="Open Sans"/>
              <a:sym typeface="Open Sans"/>
            </a:endParaRPr>
          </a:p>
        </p:txBody>
      </p:sp>
      <p:sp>
        <p:nvSpPr>
          <p:cNvPr id="2243" name="Google Shape;2243;p51"/>
          <p:cNvSpPr txBox="1"/>
          <p:nvPr/>
        </p:nvSpPr>
        <p:spPr>
          <a:xfrm>
            <a:off x="5164875" y="2326800"/>
            <a:ext cx="28602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7. </a:t>
            </a:r>
            <a:r>
              <a:rPr lang="en" sz="1900">
                <a:latin typeface="Open Sans"/>
                <a:ea typeface="Open Sans"/>
                <a:cs typeface="Open Sans"/>
                <a:sym typeface="Open Sans"/>
              </a:rPr>
              <a:t>改變背景顏色</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8. 設定背景顏色</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9. 上傳圖片</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10. 關鍵字搜尋</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11. 選擇模板套用</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12. 新增模板</a:t>
            </a:r>
            <a:endParaRPr sz="1900">
              <a:latin typeface="Open Sans"/>
              <a:ea typeface="Open Sans"/>
              <a:cs typeface="Open Sans"/>
              <a:sym typeface="Open Sans"/>
            </a:endParaRPr>
          </a:p>
        </p:txBody>
      </p:sp>
      <p:pic>
        <p:nvPicPr>
          <p:cNvPr id="2244" name="Google Shape;2244;p51"/>
          <p:cNvPicPr preferRelativeResize="0"/>
          <p:nvPr/>
        </p:nvPicPr>
        <p:blipFill>
          <a:blip r:embed="rId3">
            <a:alphaModFix/>
          </a:blip>
          <a:stretch>
            <a:fillRect/>
          </a:stretch>
        </p:blipFill>
        <p:spPr>
          <a:xfrm>
            <a:off x="976313" y="1266825"/>
            <a:ext cx="7191375" cy="78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5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上方</a:t>
            </a:r>
            <a:r>
              <a:rPr lang="en"/>
              <a:t>右</a:t>
            </a:r>
            <a:r>
              <a:rPr lang="en"/>
              <a:t>側功能欄</a:t>
            </a:r>
            <a:endParaRPr/>
          </a:p>
        </p:txBody>
      </p:sp>
      <p:sp>
        <p:nvSpPr>
          <p:cNvPr id="2250" name="Google Shape;2250;p52"/>
          <p:cNvSpPr txBox="1"/>
          <p:nvPr/>
        </p:nvSpPr>
        <p:spPr>
          <a:xfrm>
            <a:off x="3142800" y="2622400"/>
            <a:ext cx="28602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a:ea typeface="Open Sans"/>
                <a:cs typeface="Open Sans"/>
                <a:sym typeface="Open Sans"/>
              </a:rPr>
              <a:t>由左至右依序為</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暫停/播放背景音樂</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儲存筆記本(Ctrl+S)</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匯出筆記本</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lang="en" sz="1900">
                <a:latin typeface="Open Sans"/>
                <a:ea typeface="Open Sans"/>
                <a:cs typeface="Open Sans"/>
                <a:sym typeface="Open Sans"/>
              </a:rPr>
              <a:t>刪除筆記本</a:t>
            </a:r>
            <a:endParaRPr sz="1900">
              <a:latin typeface="Open Sans"/>
              <a:ea typeface="Open Sans"/>
              <a:cs typeface="Open Sans"/>
              <a:sym typeface="Open Sans"/>
            </a:endParaRPr>
          </a:p>
        </p:txBody>
      </p:sp>
      <p:pic>
        <p:nvPicPr>
          <p:cNvPr id="2251" name="Google Shape;2251;p52"/>
          <p:cNvPicPr preferRelativeResize="0"/>
          <p:nvPr/>
        </p:nvPicPr>
        <p:blipFill>
          <a:blip r:embed="rId3">
            <a:alphaModFix/>
          </a:blip>
          <a:stretch>
            <a:fillRect/>
          </a:stretch>
        </p:blipFill>
        <p:spPr>
          <a:xfrm>
            <a:off x="3315600" y="1679288"/>
            <a:ext cx="2514600" cy="695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53"/>
          <p:cNvSpPr txBox="1"/>
          <p:nvPr>
            <p:ph idx="1" type="body"/>
          </p:nvPr>
        </p:nvSpPr>
        <p:spPr>
          <a:xfrm>
            <a:off x="-1282925" y="944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257" name="Google Shape;2257;p5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搜尋關鍵字</a:t>
            </a:r>
            <a:endParaRPr/>
          </a:p>
        </p:txBody>
      </p:sp>
      <p:pic>
        <p:nvPicPr>
          <p:cNvPr id="2258" name="Google Shape;2258;p53"/>
          <p:cNvPicPr preferRelativeResize="0"/>
          <p:nvPr/>
        </p:nvPicPr>
        <p:blipFill>
          <a:blip r:embed="rId3">
            <a:alphaModFix/>
          </a:blip>
          <a:stretch>
            <a:fillRect/>
          </a:stretch>
        </p:blipFill>
        <p:spPr>
          <a:xfrm>
            <a:off x="591252" y="1885375"/>
            <a:ext cx="4293475" cy="3009900"/>
          </a:xfrm>
          <a:prstGeom prst="rect">
            <a:avLst/>
          </a:prstGeom>
          <a:noFill/>
          <a:ln>
            <a:noFill/>
          </a:ln>
        </p:spPr>
      </p:pic>
      <p:pic>
        <p:nvPicPr>
          <p:cNvPr id="2259" name="Google Shape;2259;p53"/>
          <p:cNvPicPr preferRelativeResize="0"/>
          <p:nvPr/>
        </p:nvPicPr>
        <p:blipFill>
          <a:blip r:embed="rId4">
            <a:alphaModFix/>
          </a:blip>
          <a:stretch>
            <a:fillRect/>
          </a:stretch>
        </p:blipFill>
        <p:spPr>
          <a:xfrm>
            <a:off x="2423504" y="1885375"/>
            <a:ext cx="4596601" cy="3009900"/>
          </a:xfrm>
          <a:prstGeom prst="rect">
            <a:avLst/>
          </a:prstGeom>
          <a:noFill/>
          <a:ln>
            <a:noFill/>
          </a:ln>
        </p:spPr>
      </p:pic>
      <p:pic>
        <p:nvPicPr>
          <p:cNvPr id="2260" name="Google Shape;2260;p53"/>
          <p:cNvPicPr preferRelativeResize="0"/>
          <p:nvPr/>
        </p:nvPicPr>
        <p:blipFill>
          <a:blip r:embed="rId5">
            <a:alphaModFix/>
          </a:blip>
          <a:stretch>
            <a:fillRect/>
          </a:stretch>
        </p:blipFill>
        <p:spPr>
          <a:xfrm>
            <a:off x="462450" y="912863"/>
            <a:ext cx="3045800" cy="1876175"/>
          </a:xfrm>
          <a:prstGeom prst="rect">
            <a:avLst/>
          </a:prstGeom>
          <a:noFill/>
          <a:ln>
            <a:noFill/>
          </a:ln>
        </p:spPr>
      </p:pic>
      <p:sp>
        <p:nvSpPr>
          <p:cNvPr id="2261" name="Google Shape;2261;p53"/>
          <p:cNvSpPr txBox="1"/>
          <p:nvPr/>
        </p:nvSpPr>
        <p:spPr>
          <a:xfrm>
            <a:off x="3594575" y="1023475"/>
            <a:ext cx="31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Open Sans"/>
                <a:ea typeface="Open Sans"/>
                <a:cs typeface="Open Sans"/>
                <a:sym typeface="Open Sans"/>
              </a:rPr>
              <a:t>輸入關鍵字 </a:t>
            </a:r>
            <a:endParaRPr sz="2200">
              <a:latin typeface="Open Sans"/>
              <a:ea typeface="Open Sans"/>
              <a:cs typeface="Open Sans"/>
              <a:sym typeface="Open Sans"/>
            </a:endParaRPr>
          </a:p>
          <a:p>
            <a:pPr indent="0" lvl="0" marL="0" rtl="0" algn="l">
              <a:spcBef>
                <a:spcPts val="0"/>
              </a:spcBef>
              <a:spcAft>
                <a:spcPts val="0"/>
              </a:spcAft>
              <a:buNone/>
            </a:pPr>
            <a:r>
              <a:rPr lang="en" sz="2200">
                <a:latin typeface="Open Sans"/>
                <a:ea typeface="Open Sans"/>
                <a:cs typeface="Open Sans"/>
                <a:sym typeface="Open Sans"/>
              </a:rPr>
              <a:t>Ctrl+F 可切換多個結果</a:t>
            </a:r>
            <a:endParaRPr sz="2200">
              <a:latin typeface="Open Sans"/>
              <a:ea typeface="Open Sans"/>
              <a:cs typeface="Open Sans"/>
              <a:sym typeface="Open Sans"/>
            </a:endParaRPr>
          </a:p>
        </p:txBody>
      </p:sp>
      <p:pic>
        <p:nvPicPr>
          <p:cNvPr id="2262" name="Google Shape;2262;p53"/>
          <p:cNvPicPr preferRelativeResize="0"/>
          <p:nvPr/>
        </p:nvPicPr>
        <p:blipFill>
          <a:blip r:embed="rId6">
            <a:alphaModFix/>
          </a:blip>
          <a:stretch>
            <a:fillRect/>
          </a:stretch>
        </p:blipFill>
        <p:spPr>
          <a:xfrm>
            <a:off x="5228975" y="2908650"/>
            <a:ext cx="3465400" cy="1151650"/>
          </a:xfrm>
          <a:prstGeom prst="rect">
            <a:avLst/>
          </a:prstGeom>
          <a:noFill/>
          <a:ln>
            <a:noFill/>
          </a:ln>
        </p:spPr>
      </p:pic>
      <p:sp>
        <p:nvSpPr>
          <p:cNvPr id="2263" name="Google Shape;2263;p53"/>
          <p:cNvSpPr txBox="1"/>
          <p:nvPr/>
        </p:nvSpPr>
        <p:spPr>
          <a:xfrm>
            <a:off x="5375275" y="2385450"/>
            <a:ext cx="317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Open Sans"/>
                <a:ea typeface="Open Sans"/>
                <a:cs typeface="Open Sans"/>
                <a:sym typeface="Open Sans"/>
              </a:rPr>
              <a:t>若無法搜尋到輸入文字</a:t>
            </a:r>
            <a:endParaRPr sz="22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5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269" name="Google Shape;2269;p5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上傳圖片</a:t>
            </a:r>
            <a:endParaRPr/>
          </a:p>
        </p:txBody>
      </p:sp>
      <p:pic>
        <p:nvPicPr>
          <p:cNvPr id="2270" name="Google Shape;2270;p54"/>
          <p:cNvPicPr preferRelativeResize="0"/>
          <p:nvPr/>
        </p:nvPicPr>
        <p:blipFill>
          <a:blip r:embed="rId3">
            <a:alphaModFix/>
          </a:blip>
          <a:stretch>
            <a:fillRect/>
          </a:stretch>
        </p:blipFill>
        <p:spPr>
          <a:xfrm>
            <a:off x="1340825" y="1904500"/>
            <a:ext cx="7407399" cy="3008175"/>
          </a:xfrm>
          <a:prstGeom prst="rect">
            <a:avLst/>
          </a:prstGeom>
          <a:noFill/>
          <a:ln>
            <a:noFill/>
          </a:ln>
        </p:spPr>
      </p:pic>
      <p:pic>
        <p:nvPicPr>
          <p:cNvPr id="2271" name="Google Shape;2271;p54"/>
          <p:cNvPicPr preferRelativeResize="0"/>
          <p:nvPr/>
        </p:nvPicPr>
        <p:blipFill>
          <a:blip r:embed="rId4">
            <a:alphaModFix/>
          </a:blip>
          <a:stretch>
            <a:fillRect/>
          </a:stretch>
        </p:blipFill>
        <p:spPr>
          <a:xfrm>
            <a:off x="426096" y="1027362"/>
            <a:ext cx="4067101" cy="308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37"/>
          <p:cNvSpPr txBox="1"/>
          <p:nvPr>
            <p:ph idx="1" type="body"/>
          </p:nvPr>
        </p:nvSpPr>
        <p:spPr>
          <a:xfrm>
            <a:off x="623850" y="11359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Comic Sans MS"/>
                <a:ea typeface="Comic Sans MS"/>
                <a:cs typeface="Comic Sans MS"/>
                <a:sym typeface="Comic Sans MS"/>
              </a:rPr>
              <a:t>近期在用 HackMD 撰寫筆記時，發現 HackMD 使用上需要網路，但是在學校網路訊號經常不好，導致沒有辦法好好寫筆記QQ，有些功能上也不太方便</a:t>
            </a:r>
            <a:endParaRPr sz="23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2300">
                <a:solidFill>
                  <a:schemeClr val="dk1"/>
                </a:solidFill>
                <a:latin typeface="Comic Sans MS"/>
                <a:ea typeface="Comic Sans MS"/>
                <a:cs typeface="Comic Sans MS"/>
                <a:sym typeface="Comic Sans MS"/>
              </a:rPr>
              <a:t>所以想要撰寫一個離線版本的筆記本並追加各種功能來讓我們使用更加方便。</a:t>
            </a:r>
            <a:endParaRPr sz="2300">
              <a:solidFill>
                <a:schemeClr val="dk1"/>
              </a:solidFill>
              <a:latin typeface="Comic Sans MS"/>
              <a:ea typeface="Comic Sans MS"/>
              <a:cs typeface="Comic Sans MS"/>
              <a:sym typeface="Comic Sans MS"/>
            </a:endParaRPr>
          </a:p>
        </p:txBody>
      </p:sp>
      <p:sp>
        <p:nvSpPr>
          <p:cNvPr id="2133" name="Google Shape;2133;p3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提案動機</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5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匯出筆記本</a:t>
            </a:r>
            <a:endParaRPr/>
          </a:p>
        </p:txBody>
      </p:sp>
      <p:pic>
        <p:nvPicPr>
          <p:cNvPr id="2277" name="Google Shape;2277;p55"/>
          <p:cNvPicPr preferRelativeResize="0"/>
          <p:nvPr/>
        </p:nvPicPr>
        <p:blipFill>
          <a:blip r:embed="rId3">
            <a:alphaModFix/>
          </a:blip>
          <a:stretch>
            <a:fillRect/>
          </a:stretch>
        </p:blipFill>
        <p:spPr>
          <a:xfrm>
            <a:off x="452874" y="1012925"/>
            <a:ext cx="4707726" cy="3598850"/>
          </a:xfrm>
          <a:prstGeom prst="rect">
            <a:avLst/>
          </a:prstGeom>
          <a:noFill/>
          <a:ln>
            <a:noFill/>
          </a:ln>
        </p:spPr>
      </p:pic>
      <p:pic>
        <p:nvPicPr>
          <p:cNvPr id="2278" name="Google Shape;2278;p55"/>
          <p:cNvPicPr preferRelativeResize="0"/>
          <p:nvPr/>
        </p:nvPicPr>
        <p:blipFill>
          <a:blip r:embed="rId4">
            <a:alphaModFix/>
          </a:blip>
          <a:stretch>
            <a:fillRect/>
          </a:stretch>
        </p:blipFill>
        <p:spPr>
          <a:xfrm>
            <a:off x="2956700" y="2145875"/>
            <a:ext cx="5990326" cy="258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5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套用模板/新增模板</a:t>
            </a:r>
            <a:endParaRPr/>
          </a:p>
        </p:txBody>
      </p:sp>
      <p:pic>
        <p:nvPicPr>
          <p:cNvPr id="2284" name="Google Shape;2284;p56"/>
          <p:cNvPicPr preferRelativeResize="0"/>
          <p:nvPr/>
        </p:nvPicPr>
        <p:blipFill>
          <a:blip r:embed="rId3">
            <a:alphaModFix/>
          </a:blip>
          <a:stretch>
            <a:fillRect/>
          </a:stretch>
        </p:blipFill>
        <p:spPr>
          <a:xfrm>
            <a:off x="152400" y="1083800"/>
            <a:ext cx="5915081" cy="3907300"/>
          </a:xfrm>
          <a:prstGeom prst="rect">
            <a:avLst/>
          </a:prstGeom>
          <a:noFill/>
          <a:ln>
            <a:noFill/>
          </a:ln>
        </p:spPr>
      </p:pic>
      <p:pic>
        <p:nvPicPr>
          <p:cNvPr id="2285" name="Google Shape;2285;p56"/>
          <p:cNvPicPr preferRelativeResize="0"/>
          <p:nvPr/>
        </p:nvPicPr>
        <p:blipFill>
          <a:blip r:embed="rId4">
            <a:alphaModFix/>
          </a:blip>
          <a:stretch>
            <a:fillRect/>
          </a:stretch>
        </p:blipFill>
        <p:spPr>
          <a:xfrm>
            <a:off x="6219881" y="1103225"/>
            <a:ext cx="2771719" cy="1847813"/>
          </a:xfrm>
          <a:prstGeom prst="rect">
            <a:avLst/>
          </a:prstGeom>
          <a:noFill/>
          <a:ln>
            <a:noFill/>
          </a:ln>
        </p:spPr>
      </p:pic>
      <p:pic>
        <p:nvPicPr>
          <p:cNvPr id="2286" name="Google Shape;2286;p56"/>
          <p:cNvPicPr preferRelativeResize="0"/>
          <p:nvPr/>
        </p:nvPicPr>
        <p:blipFill>
          <a:blip r:embed="rId5">
            <a:alphaModFix/>
          </a:blip>
          <a:stretch>
            <a:fillRect/>
          </a:stretch>
        </p:blipFill>
        <p:spPr>
          <a:xfrm>
            <a:off x="6219881" y="3103438"/>
            <a:ext cx="2562225" cy="111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57"/>
          <p:cNvSpPr txBox="1"/>
          <p:nvPr>
            <p:ph type="ctrTitle"/>
          </p:nvPr>
        </p:nvSpPr>
        <p:spPr>
          <a:xfrm>
            <a:off x="735746" y="3536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r>
              <a:rPr lang="en"/>
              <a:t>影片 </a:t>
            </a:r>
            <a:r>
              <a:rPr lang="en" sz="2500" u="sng">
                <a:solidFill>
                  <a:schemeClr val="hlink"/>
                </a:solidFill>
                <a:latin typeface="Arial"/>
                <a:ea typeface="Arial"/>
                <a:cs typeface="Arial"/>
                <a:sym typeface="Arial"/>
                <a:hlinkClick r:id="rId3"/>
              </a:rPr>
              <a:t>https://youtu.be/QzjbJdjBbRA</a:t>
            </a:r>
            <a:endParaRPr sz="3400"/>
          </a:p>
        </p:txBody>
      </p:sp>
      <p:pic>
        <p:nvPicPr>
          <p:cNvPr descr="StarStar415&#10;期末專案" id="2292" name="Google Shape;2292;p57" title="Java demo">
            <a:hlinkClick r:id="rId4"/>
          </p:cNvPr>
          <p:cNvPicPr preferRelativeResize="0"/>
          <p:nvPr/>
        </p:nvPicPr>
        <p:blipFill>
          <a:blip r:embed="rId5">
            <a:alphaModFix/>
          </a:blip>
          <a:stretch>
            <a:fillRect/>
          </a:stretch>
        </p:blipFill>
        <p:spPr>
          <a:xfrm>
            <a:off x="1136400" y="1043550"/>
            <a:ext cx="6871175" cy="386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2"/>
                                        </p:tgtEl>
                                        <p:attrNameLst>
                                          <p:attrName>style.visibility</p:attrName>
                                        </p:attrNameLst>
                                      </p:cBhvr>
                                      <p:to>
                                        <p:strVal val="visible"/>
                                      </p:to>
                                    </p:set>
                                    <p:animEffect filter="fade" transition="in">
                                      <p:cBhvr>
                                        <p:cTn dur="1000"/>
                                        <p:tgtEl>
                                          <p:spTgt spid="2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58"/>
          <p:cNvSpPr txBox="1"/>
          <p:nvPr>
            <p:ph type="ctrTitle"/>
          </p:nvPr>
        </p:nvSpPr>
        <p:spPr>
          <a:xfrm>
            <a:off x="7357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Github </a:t>
            </a:r>
            <a:r>
              <a:rPr lang="en"/>
              <a:t>版控紀錄</a:t>
            </a:r>
            <a:endParaRPr/>
          </a:p>
        </p:txBody>
      </p:sp>
      <p:sp>
        <p:nvSpPr>
          <p:cNvPr id="2298" name="Google Shape;2298;p58"/>
          <p:cNvSpPr txBox="1"/>
          <p:nvPr/>
        </p:nvSpPr>
        <p:spPr>
          <a:xfrm>
            <a:off x="404600" y="1040100"/>
            <a:ext cx="8004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Bellota"/>
                <a:ea typeface="Bellota"/>
                <a:cs typeface="Bellota"/>
                <a:sym typeface="Bellota"/>
              </a:rPr>
              <a:t>紀錄：</a:t>
            </a:r>
            <a:endParaRPr sz="2200">
              <a:latin typeface="Bellota"/>
              <a:ea typeface="Bellota"/>
              <a:cs typeface="Bellota"/>
              <a:sym typeface="Bellota"/>
            </a:endParaRPr>
          </a:p>
          <a:p>
            <a:pPr indent="0" lvl="0" marL="0" rtl="0" algn="l">
              <a:spcBef>
                <a:spcPts val="0"/>
              </a:spcBef>
              <a:spcAft>
                <a:spcPts val="0"/>
              </a:spcAft>
              <a:buNone/>
            </a:pPr>
            <a:r>
              <a:rPr lang="en" sz="2200" u="sng">
                <a:solidFill>
                  <a:schemeClr val="hlink"/>
                </a:solidFill>
                <a:latin typeface="Bellota"/>
                <a:ea typeface="Bellota"/>
                <a:cs typeface="Bellota"/>
                <a:sym typeface="Bellota"/>
                <a:hlinkClick r:id="rId3"/>
              </a:rPr>
              <a:t>https://github.com/StarStar415/DreamNotebook/commits/main</a:t>
            </a:r>
            <a:endParaRPr sz="2200">
              <a:latin typeface="Bellota"/>
              <a:ea typeface="Bellota"/>
              <a:cs typeface="Bellota"/>
              <a:sym typeface="Bellota"/>
            </a:endParaRPr>
          </a:p>
        </p:txBody>
      </p:sp>
      <p:pic>
        <p:nvPicPr>
          <p:cNvPr id="2299" name="Google Shape;2299;p58"/>
          <p:cNvPicPr preferRelativeResize="0"/>
          <p:nvPr/>
        </p:nvPicPr>
        <p:blipFill rotWithShape="1">
          <a:blip r:embed="rId4">
            <a:alphaModFix/>
          </a:blip>
          <a:srcRect b="33034" l="0" r="0" t="0"/>
          <a:stretch/>
        </p:blipFill>
        <p:spPr>
          <a:xfrm>
            <a:off x="839325" y="1902000"/>
            <a:ext cx="7465350" cy="283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59"/>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1"/>
                </a:solidFill>
              </a:rPr>
              <a:t>模板匯入時，新創了一個 fxml，因此無法將其匯入當前 notebook </a:t>
            </a:r>
            <a:br>
              <a:rPr lang="en" sz="1800">
                <a:solidFill>
                  <a:schemeClr val="dk1"/>
                </a:solidFill>
              </a:rPr>
            </a:br>
            <a:r>
              <a:rPr b="1" lang="en" sz="1800">
                <a:solidFill>
                  <a:schemeClr val="accent1"/>
                </a:solidFill>
              </a:rPr>
              <a:t>→ 在點擊模板按鈕時，除了文字區塊外，多傳送一個現在所在的controller 作為參數</a:t>
            </a:r>
            <a:endParaRPr b="1" sz="1800">
              <a:solidFill>
                <a:schemeClr val="accent1"/>
              </a:solidFill>
            </a:endParaRPr>
          </a:p>
          <a:p>
            <a:pPr indent="-342900" lvl="0" marL="457200" rtl="0" algn="l">
              <a:spcBef>
                <a:spcPts val="0"/>
              </a:spcBef>
              <a:spcAft>
                <a:spcPts val="0"/>
              </a:spcAft>
              <a:buClr>
                <a:schemeClr val="dk2"/>
              </a:buClr>
              <a:buSzPts val="1800"/>
              <a:buChar char="●"/>
            </a:pPr>
            <a:r>
              <a:rPr lang="en" sz="1800">
                <a:solidFill>
                  <a:schemeClr val="dk1"/>
                </a:solidFill>
              </a:rPr>
              <a:t>有些 markdown 的語法在這裡無法使用，例如表格 </a:t>
            </a:r>
            <a:br>
              <a:rPr lang="en" sz="1800">
                <a:solidFill>
                  <a:schemeClr val="dk1"/>
                </a:solidFill>
              </a:rPr>
            </a:br>
            <a:r>
              <a:rPr b="1" lang="en" sz="1800">
                <a:solidFill>
                  <a:schemeClr val="lt2"/>
                </a:solidFill>
              </a:rPr>
              <a:t>→ 使用 html 的語法來完成</a:t>
            </a:r>
            <a:endParaRPr b="1" sz="1800">
              <a:solidFill>
                <a:schemeClr val="lt2"/>
              </a:solidFill>
            </a:endParaRPr>
          </a:p>
          <a:p>
            <a:pPr indent="-342900" lvl="0" marL="457200" rtl="0" algn="l">
              <a:spcBef>
                <a:spcPts val="0"/>
              </a:spcBef>
              <a:spcAft>
                <a:spcPts val="0"/>
              </a:spcAft>
              <a:buClr>
                <a:schemeClr val="dk2"/>
              </a:buClr>
              <a:buSzPts val="1800"/>
              <a:buChar char="●"/>
            </a:pPr>
            <a:r>
              <a:rPr lang="en" sz="1800">
                <a:solidFill>
                  <a:schemeClr val="dk1"/>
                </a:solidFill>
              </a:rPr>
              <a:t>發現 markdown4j 不支援 latex 的數學式 </a:t>
            </a:r>
            <a:br>
              <a:rPr lang="en" sz="1800">
                <a:solidFill>
                  <a:schemeClr val="dk1"/>
                </a:solidFill>
              </a:rPr>
            </a:br>
            <a:r>
              <a:rPr b="1" lang="en" sz="1800">
                <a:solidFill>
                  <a:schemeClr val="lt2"/>
                </a:solidFill>
              </a:rPr>
              <a:t>→ 引入 katex 網頁函式庫支援 webview 顯示</a:t>
            </a:r>
            <a:endParaRPr sz="1800">
              <a:solidFill>
                <a:schemeClr val="dk1"/>
              </a:solidFill>
            </a:endParaRPr>
          </a:p>
        </p:txBody>
      </p:sp>
      <p:sp>
        <p:nvSpPr>
          <p:cNvPr id="2305" name="Google Shape;2305;p5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遭遇問題與解決辦法</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60"/>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311" name="Google Shape;2311;p6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Schedule</a:t>
            </a:r>
            <a:endParaRPr/>
          </a:p>
        </p:txBody>
      </p:sp>
      <p:sp>
        <p:nvSpPr>
          <p:cNvPr id="2312" name="Google Shape;2312;p60"/>
          <p:cNvSpPr txBox="1"/>
          <p:nvPr/>
        </p:nvSpPr>
        <p:spPr>
          <a:xfrm>
            <a:off x="421950" y="1197050"/>
            <a:ext cx="8268000" cy="3513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Font typeface="Open Sans"/>
              <a:buChar char="●"/>
            </a:pPr>
            <a:r>
              <a:rPr lang="en" sz="2100">
                <a:solidFill>
                  <a:srgbClr val="434343"/>
                </a:solidFill>
                <a:latin typeface="Open Sans"/>
                <a:ea typeface="Open Sans"/>
                <a:cs typeface="Open Sans"/>
                <a:sym typeface="Open Sans"/>
              </a:rPr>
              <a:t>4/12   提案報告繳交 → </a:t>
            </a:r>
            <a:r>
              <a:rPr lang="en" sz="2100">
                <a:solidFill>
                  <a:srgbClr val="434343"/>
                </a:solidFill>
                <a:latin typeface="Open Sans"/>
                <a:ea typeface="Open Sans"/>
                <a:cs typeface="Open Sans"/>
                <a:sym typeface="Open Sans"/>
              </a:rPr>
              <a:t>如期完成</a:t>
            </a:r>
            <a:endParaRPr sz="2100">
              <a:solidFill>
                <a:srgbClr val="434343"/>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Char char="●"/>
            </a:pPr>
            <a:r>
              <a:rPr lang="en" sz="2100">
                <a:solidFill>
                  <a:srgbClr val="434343"/>
                </a:solidFill>
                <a:latin typeface="Open Sans"/>
                <a:ea typeface="Open Sans"/>
                <a:cs typeface="Open Sans"/>
                <a:sym typeface="Open Sans"/>
              </a:rPr>
              <a:t>4/26   完成 markdown 基本套件及部分功能 </a:t>
            </a:r>
            <a:r>
              <a:rPr lang="en" sz="2100">
                <a:solidFill>
                  <a:schemeClr val="dk1"/>
                </a:solidFill>
                <a:latin typeface="Open Sans"/>
                <a:ea typeface="Open Sans"/>
                <a:cs typeface="Open Sans"/>
                <a:sym typeface="Open Sans"/>
              </a:rPr>
              <a:t>→ 如期完成</a:t>
            </a:r>
            <a:endParaRPr sz="2100">
              <a:solidFill>
                <a:srgbClr val="434343"/>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Char char="●"/>
            </a:pPr>
            <a:r>
              <a:rPr lang="en" sz="2100">
                <a:solidFill>
                  <a:srgbClr val="434343"/>
                </a:solidFill>
                <a:latin typeface="Open Sans"/>
                <a:ea typeface="Open Sans"/>
                <a:cs typeface="Open Sans"/>
                <a:sym typeface="Open Sans"/>
              </a:rPr>
              <a:t>5/10   各項功能完成 → 5/20 </a:t>
            </a:r>
            <a:r>
              <a:rPr lang="en" sz="2100">
                <a:solidFill>
                  <a:srgbClr val="434343"/>
                </a:solidFill>
                <a:latin typeface="Open Sans"/>
                <a:ea typeface="Open Sans"/>
                <a:cs typeface="Open Sans"/>
                <a:sym typeface="Open Sans"/>
              </a:rPr>
              <a:t>完成</a:t>
            </a:r>
            <a:endParaRPr sz="2100">
              <a:solidFill>
                <a:srgbClr val="434343"/>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Char char="●"/>
            </a:pPr>
            <a:r>
              <a:rPr lang="en" sz="2100">
                <a:solidFill>
                  <a:srgbClr val="434343"/>
                </a:solidFill>
                <a:latin typeface="Open Sans"/>
                <a:ea typeface="Open Sans"/>
                <a:cs typeface="Open Sans"/>
                <a:sym typeface="Open Sans"/>
              </a:rPr>
              <a:t>5/17   連接各項功能、增加其他構思、開始製作 PPT</a:t>
            </a:r>
            <a:r>
              <a:rPr lang="en" sz="2100">
                <a:solidFill>
                  <a:schemeClr val="dk1"/>
                </a:solidFill>
                <a:latin typeface="Open Sans"/>
                <a:ea typeface="Open Sans"/>
                <a:cs typeface="Open Sans"/>
                <a:sym typeface="Open Sans"/>
              </a:rPr>
              <a:t>→ 5/20 完成</a:t>
            </a:r>
            <a:endParaRPr sz="2100">
              <a:solidFill>
                <a:schemeClr val="dk1"/>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Char char="●"/>
            </a:pPr>
            <a:r>
              <a:rPr lang="en" sz="2100">
                <a:solidFill>
                  <a:srgbClr val="434343"/>
                </a:solidFill>
                <a:latin typeface="Open Sans"/>
                <a:ea typeface="Open Sans"/>
                <a:cs typeface="Open Sans"/>
                <a:sym typeface="Open Sans"/>
              </a:rPr>
              <a:t>5/24   專案、PPT 完成 </a:t>
            </a:r>
            <a:r>
              <a:rPr lang="en" sz="2100">
                <a:solidFill>
                  <a:schemeClr val="dk1"/>
                </a:solidFill>
                <a:latin typeface="Open Sans"/>
                <a:ea typeface="Open Sans"/>
                <a:cs typeface="Open Sans"/>
                <a:sym typeface="Open Sans"/>
              </a:rPr>
              <a:t>→ 5/25 完成</a:t>
            </a:r>
            <a:endParaRPr sz="2100">
              <a:solidFill>
                <a:srgbClr val="434343"/>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Char char="●"/>
            </a:pPr>
            <a:r>
              <a:rPr lang="en" sz="2100">
                <a:solidFill>
                  <a:srgbClr val="434343"/>
                </a:solidFill>
                <a:latin typeface="Open Sans"/>
                <a:ea typeface="Open Sans"/>
                <a:cs typeface="Open Sans"/>
                <a:sym typeface="Open Sans"/>
              </a:rPr>
              <a:t>5/31   demo</a:t>
            </a:r>
            <a:endParaRPr sz="2100">
              <a:solidFill>
                <a:srgbClr val="434343"/>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61"/>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分工</a:t>
            </a:r>
            <a:endParaRPr/>
          </a:p>
        </p:txBody>
      </p:sp>
      <p:pic>
        <p:nvPicPr>
          <p:cNvPr id="2318" name="Google Shape;2318;p61"/>
          <p:cNvPicPr preferRelativeResize="0"/>
          <p:nvPr/>
        </p:nvPicPr>
        <p:blipFill>
          <a:blip r:embed="rId3">
            <a:alphaModFix amt="64000"/>
          </a:blip>
          <a:stretch>
            <a:fillRect/>
          </a:stretch>
        </p:blipFill>
        <p:spPr>
          <a:xfrm>
            <a:off x="1147307" y="2361114"/>
            <a:ext cx="1322424" cy="1112376"/>
          </a:xfrm>
          <a:prstGeom prst="rect">
            <a:avLst/>
          </a:prstGeom>
          <a:noFill/>
          <a:ln>
            <a:noFill/>
          </a:ln>
        </p:spPr>
      </p:pic>
      <p:pic>
        <p:nvPicPr>
          <p:cNvPr id="2319" name="Google Shape;2319;p61"/>
          <p:cNvPicPr preferRelativeResize="0"/>
          <p:nvPr/>
        </p:nvPicPr>
        <p:blipFill>
          <a:blip r:embed="rId4">
            <a:alphaModFix amt="98000"/>
          </a:blip>
          <a:stretch>
            <a:fillRect/>
          </a:stretch>
        </p:blipFill>
        <p:spPr>
          <a:xfrm>
            <a:off x="5122066" y="2361127"/>
            <a:ext cx="1322438" cy="1112376"/>
          </a:xfrm>
          <a:prstGeom prst="rect">
            <a:avLst/>
          </a:prstGeom>
          <a:noFill/>
          <a:ln>
            <a:noFill/>
          </a:ln>
        </p:spPr>
      </p:pic>
      <p:sp>
        <p:nvSpPr>
          <p:cNvPr id="2320" name="Google Shape;2320;p61"/>
          <p:cNvSpPr txBox="1"/>
          <p:nvPr>
            <p:ph idx="5" type="title"/>
          </p:nvPr>
        </p:nvSpPr>
        <p:spPr>
          <a:xfrm>
            <a:off x="1290107" y="2628388"/>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01</a:t>
            </a:r>
            <a:endParaRPr sz="4800"/>
          </a:p>
        </p:txBody>
      </p:sp>
      <p:sp>
        <p:nvSpPr>
          <p:cNvPr id="2321" name="Google Shape;2321;p61"/>
          <p:cNvSpPr txBox="1"/>
          <p:nvPr>
            <p:ph idx="6" type="title"/>
          </p:nvPr>
        </p:nvSpPr>
        <p:spPr>
          <a:xfrm>
            <a:off x="5264894" y="26284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02</a:t>
            </a:r>
            <a:endParaRPr sz="4800"/>
          </a:p>
        </p:txBody>
      </p:sp>
      <p:sp>
        <p:nvSpPr>
          <p:cNvPr id="2322" name="Google Shape;2322;p61"/>
          <p:cNvSpPr txBox="1"/>
          <p:nvPr>
            <p:ph idx="17" type="ctrTitle"/>
          </p:nvPr>
        </p:nvSpPr>
        <p:spPr>
          <a:xfrm>
            <a:off x="2596981" y="234675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柯欣辰</a:t>
            </a:r>
            <a:endParaRPr sz="2200"/>
          </a:p>
        </p:txBody>
      </p:sp>
      <p:sp>
        <p:nvSpPr>
          <p:cNvPr id="2323" name="Google Shape;2323;p61"/>
          <p:cNvSpPr txBox="1"/>
          <p:nvPr>
            <p:ph idx="18" type="subTitle"/>
          </p:nvPr>
        </p:nvSpPr>
        <p:spPr>
          <a:xfrm>
            <a:off x="2596981" y="2628400"/>
            <a:ext cx="1821000" cy="7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主程式撰寫</a:t>
            </a:r>
            <a:endParaRPr sz="1700"/>
          </a:p>
          <a:p>
            <a:pPr indent="0" lvl="0" marL="0" rtl="0" algn="l">
              <a:spcBef>
                <a:spcPts val="0"/>
              </a:spcBef>
              <a:spcAft>
                <a:spcPts val="0"/>
              </a:spcAft>
              <a:buNone/>
            </a:pPr>
            <a:r>
              <a:rPr lang="en" sz="1700"/>
              <a:t>PPT 製作</a:t>
            </a:r>
            <a:endParaRPr sz="1700"/>
          </a:p>
          <a:p>
            <a:pPr indent="0" lvl="0" marL="0" rtl="0" algn="l">
              <a:spcBef>
                <a:spcPts val="0"/>
              </a:spcBef>
              <a:spcAft>
                <a:spcPts val="0"/>
              </a:spcAft>
              <a:buNone/>
            </a:pPr>
            <a:r>
              <a:rPr lang="en" sz="1700"/>
              <a:t>報告</a:t>
            </a:r>
            <a:endParaRPr sz="1700"/>
          </a:p>
        </p:txBody>
      </p:sp>
      <p:sp>
        <p:nvSpPr>
          <p:cNvPr id="2324" name="Google Shape;2324;p61"/>
          <p:cNvSpPr txBox="1"/>
          <p:nvPr>
            <p:ph idx="19" type="ctrTitle"/>
          </p:nvPr>
        </p:nvSpPr>
        <p:spPr>
          <a:xfrm>
            <a:off x="6444506" y="236695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余雨秦</a:t>
            </a:r>
            <a:endParaRPr sz="2200"/>
          </a:p>
        </p:txBody>
      </p:sp>
      <p:sp>
        <p:nvSpPr>
          <p:cNvPr id="2325" name="Google Shape;2325;p61"/>
          <p:cNvSpPr txBox="1"/>
          <p:nvPr>
            <p:ph idx="20" type="subTitle"/>
          </p:nvPr>
        </p:nvSpPr>
        <p:spPr>
          <a:xfrm>
            <a:off x="6444521" y="2668450"/>
            <a:ext cx="1821000" cy="7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程式撰寫</a:t>
            </a:r>
            <a:endParaRPr sz="1700"/>
          </a:p>
          <a:p>
            <a:pPr indent="0" lvl="0" marL="0" rtl="0" algn="l">
              <a:spcBef>
                <a:spcPts val="0"/>
              </a:spcBef>
              <a:spcAft>
                <a:spcPts val="0"/>
              </a:spcAft>
              <a:buNone/>
            </a:pPr>
            <a:r>
              <a:rPr lang="en" sz="1700"/>
              <a:t>模板設計</a:t>
            </a:r>
            <a:endParaRPr sz="1700"/>
          </a:p>
          <a:p>
            <a:pPr indent="0" lvl="0" marL="0" rtl="0" algn="l">
              <a:spcBef>
                <a:spcPts val="0"/>
              </a:spcBef>
              <a:spcAft>
                <a:spcPts val="0"/>
              </a:spcAft>
              <a:buNone/>
            </a:pPr>
            <a:r>
              <a:rPr lang="en" sz="1700"/>
              <a:t>PPT 製作</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62"/>
          <p:cNvSpPr txBox="1"/>
          <p:nvPr>
            <p:ph type="ctrTitle"/>
          </p:nvPr>
        </p:nvSpPr>
        <p:spPr>
          <a:xfrm>
            <a:off x="720000" y="2046175"/>
            <a:ext cx="77040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38"/>
          <p:cNvSpPr txBox="1"/>
          <p:nvPr>
            <p:ph idx="1" type="body"/>
          </p:nvPr>
        </p:nvSpPr>
        <p:spPr>
          <a:xfrm>
            <a:off x="623850" y="11359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Comic Sans MS"/>
                <a:ea typeface="Comic Sans MS"/>
                <a:cs typeface="Comic Sans MS"/>
                <a:sym typeface="Comic Sans MS"/>
              </a:rPr>
              <a:t>以一般 HackMD 為發想，開發更多個人化功能</a:t>
            </a:r>
            <a:endParaRPr sz="23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具有一般 markdown 筆記之功能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支援快速變換文字顏色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支援快速使用螢光筆工具</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可改變筆記介面之背景</a:t>
            </a:r>
            <a:r>
              <a:rPr lang="en" sz="2100">
                <a:solidFill>
                  <a:schemeClr val="dk2"/>
                </a:solidFill>
                <a:latin typeface="Comic Sans MS"/>
                <a:ea typeface="Comic Sans MS"/>
                <a:cs typeface="Comic Sans MS"/>
                <a:sym typeface="Comic Sans MS"/>
              </a:rPr>
              <a:t> </a:t>
            </a:r>
            <a:endParaRPr sz="2100">
              <a:solidFill>
                <a:schemeClr val="dk2"/>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提供筆記模板供給使用者選擇</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使用者可以儲存自己製作的模板供以後選擇</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提供關鍵字搜尋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預設背景音樂可供選擇 (使用者也可自行上傳喜歡的音樂)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dk2"/>
              </a:buClr>
              <a:buSzPts val="2100"/>
              <a:buFont typeface="Comic Sans MS"/>
              <a:buChar char="●"/>
            </a:pPr>
            <a:r>
              <a:rPr lang="en" sz="2100">
                <a:solidFill>
                  <a:schemeClr val="dk2"/>
                </a:solidFill>
                <a:latin typeface="Comic Sans MS"/>
                <a:ea typeface="Comic Sans MS"/>
                <a:cs typeface="Comic Sans MS"/>
                <a:sym typeface="Comic Sans MS"/>
              </a:rPr>
              <a:t> </a:t>
            </a:r>
            <a:r>
              <a:rPr lang="en" sz="2100">
                <a:solidFill>
                  <a:schemeClr val="dk1"/>
                </a:solidFill>
                <a:latin typeface="Comic Sans MS"/>
                <a:ea typeface="Comic Sans MS"/>
                <a:cs typeface="Comic Sans MS"/>
                <a:sym typeface="Comic Sans MS"/>
              </a:rPr>
              <a:t>筆記輸出 PDF </a:t>
            </a:r>
            <a:endParaRPr sz="2300">
              <a:solidFill>
                <a:schemeClr val="dk1"/>
              </a:solidFill>
              <a:latin typeface="Comic Sans MS"/>
              <a:ea typeface="Comic Sans MS"/>
              <a:cs typeface="Comic Sans MS"/>
              <a:sym typeface="Comic Sans MS"/>
            </a:endParaRPr>
          </a:p>
        </p:txBody>
      </p:sp>
      <p:sp>
        <p:nvSpPr>
          <p:cNvPr id="2139" name="Google Shape;2139;p3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系統概述與特色</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39"/>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145" name="Google Shape;2145;p3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系統架構</a:t>
            </a:r>
            <a:endParaRPr/>
          </a:p>
        </p:txBody>
      </p:sp>
      <p:sp>
        <p:nvSpPr>
          <p:cNvPr id="2146" name="Google Shape;2146;p39"/>
          <p:cNvSpPr/>
          <p:nvPr/>
        </p:nvSpPr>
        <p:spPr>
          <a:xfrm>
            <a:off x="3443250" y="113232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首頁</a:t>
            </a:r>
            <a:endParaRPr sz="2100">
              <a:latin typeface="Hachi Maru Pop"/>
              <a:ea typeface="Hachi Maru Pop"/>
              <a:cs typeface="Hachi Maru Pop"/>
              <a:sym typeface="Hachi Maru Pop"/>
            </a:endParaRPr>
          </a:p>
        </p:txBody>
      </p:sp>
      <p:sp>
        <p:nvSpPr>
          <p:cNvPr id="2147" name="Google Shape;2147;p39"/>
          <p:cNvSpPr/>
          <p:nvPr/>
        </p:nvSpPr>
        <p:spPr>
          <a:xfrm>
            <a:off x="1848575" y="197487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新增筆記</a:t>
            </a:r>
            <a:endParaRPr sz="2100">
              <a:latin typeface="Hachi Maru Pop"/>
              <a:ea typeface="Hachi Maru Pop"/>
              <a:cs typeface="Hachi Maru Pop"/>
              <a:sym typeface="Hachi Maru Pop"/>
            </a:endParaRPr>
          </a:p>
        </p:txBody>
      </p:sp>
      <p:sp>
        <p:nvSpPr>
          <p:cNvPr id="2148" name="Google Shape;2148;p39"/>
          <p:cNvSpPr/>
          <p:nvPr/>
        </p:nvSpPr>
        <p:spPr>
          <a:xfrm>
            <a:off x="5142175" y="193282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編輯現有筆記</a:t>
            </a:r>
            <a:endParaRPr sz="2100">
              <a:latin typeface="Hachi Maru Pop"/>
              <a:ea typeface="Hachi Maru Pop"/>
              <a:cs typeface="Hachi Maru Pop"/>
              <a:sym typeface="Hachi Maru Pop"/>
            </a:endParaRPr>
          </a:p>
        </p:txBody>
      </p:sp>
      <p:cxnSp>
        <p:nvCxnSpPr>
          <p:cNvPr id="2149" name="Google Shape;2149;p39"/>
          <p:cNvCxnSpPr>
            <a:stCxn id="2147" idx="0"/>
            <a:endCxn id="2146" idx="2"/>
          </p:cNvCxnSpPr>
          <p:nvPr/>
        </p:nvCxnSpPr>
        <p:spPr>
          <a:xfrm flipH="1" rot="10800000">
            <a:off x="2978225" y="1709975"/>
            <a:ext cx="1594800" cy="264900"/>
          </a:xfrm>
          <a:prstGeom prst="straightConnector1">
            <a:avLst/>
          </a:prstGeom>
          <a:noFill/>
          <a:ln cap="flat" cmpd="sng" w="9525">
            <a:solidFill>
              <a:srgbClr val="073763"/>
            </a:solidFill>
            <a:prstDash val="solid"/>
            <a:round/>
            <a:headEnd len="med" w="med" type="triangle"/>
            <a:tailEnd len="med" w="med" type="none"/>
          </a:ln>
        </p:spPr>
      </p:cxnSp>
      <p:cxnSp>
        <p:nvCxnSpPr>
          <p:cNvPr id="2150" name="Google Shape;2150;p39"/>
          <p:cNvCxnSpPr>
            <a:stCxn id="2148" idx="0"/>
            <a:endCxn id="2146" idx="2"/>
          </p:cNvCxnSpPr>
          <p:nvPr/>
        </p:nvCxnSpPr>
        <p:spPr>
          <a:xfrm rot="10800000">
            <a:off x="4572925" y="1710225"/>
            <a:ext cx="1698900" cy="222600"/>
          </a:xfrm>
          <a:prstGeom prst="straightConnector1">
            <a:avLst/>
          </a:prstGeom>
          <a:noFill/>
          <a:ln cap="flat" cmpd="sng" w="9525">
            <a:solidFill>
              <a:srgbClr val="073763"/>
            </a:solidFill>
            <a:prstDash val="solid"/>
            <a:round/>
            <a:headEnd len="med" w="med" type="triangle"/>
            <a:tailEnd len="med" w="med" type="none"/>
          </a:ln>
        </p:spPr>
      </p:cxnSp>
      <p:sp>
        <p:nvSpPr>
          <p:cNvPr id="2151" name="Google Shape;2151;p39"/>
          <p:cNvSpPr/>
          <p:nvPr/>
        </p:nvSpPr>
        <p:spPr>
          <a:xfrm>
            <a:off x="1848725" y="281742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選擇筆記模板</a:t>
            </a:r>
            <a:endParaRPr sz="2100">
              <a:latin typeface="Hachi Maru Pop"/>
              <a:ea typeface="Hachi Maru Pop"/>
              <a:cs typeface="Hachi Maru Pop"/>
              <a:sym typeface="Hachi Maru Pop"/>
            </a:endParaRPr>
          </a:p>
        </p:txBody>
      </p:sp>
      <p:sp>
        <p:nvSpPr>
          <p:cNvPr id="2152" name="Google Shape;2152;p39"/>
          <p:cNvSpPr/>
          <p:nvPr/>
        </p:nvSpPr>
        <p:spPr>
          <a:xfrm>
            <a:off x="3442350" y="362082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筆記編輯</a:t>
            </a:r>
            <a:endParaRPr sz="2100">
              <a:latin typeface="Hachi Maru Pop"/>
              <a:ea typeface="Hachi Maru Pop"/>
              <a:cs typeface="Hachi Maru Pop"/>
              <a:sym typeface="Hachi Maru Pop"/>
            </a:endParaRPr>
          </a:p>
        </p:txBody>
      </p:sp>
      <p:cxnSp>
        <p:nvCxnSpPr>
          <p:cNvPr id="2153" name="Google Shape;2153;p39"/>
          <p:cNvCxnSpPr>
            <a:stCxn id="2147" idx="2"/>
            <a:endCxn id="2151" idx="0"/>
          </p:cNvCxnSpPr>
          <p:nvPr/>
        </p:nvCxnSpPr>
        <p:spPr>
          <a:xfrm>
            <a:off x="2978225" y="2552675"/>
            <a:ext cx="300" cy="264900"/>
          </a:xfrm>
          <a:prstGeom prst="straightConnector1">
            <a:avLst/>
          </a:prstGeom>
          <a:noFill/>
          <a:ln cap="flat" cmpd="sng" w="9525">
            <a:solidFill>
              <a:srgbClr val="073763"/>
            </a:solidFill>
            <a:prstDash val="solid"/>
            <a:round/>
            <a:headEnd len="med" w="med" type="none"/>
            <a:tailEnd len="med" w="med" type="triangle"/>
          </a:ln>
        </p:spPr>
      </p:cxnSp>
      <p:cxnSp>
        <p:nvCxnSpPr>
          <p:cNvPr id="2154" name="Google Shape;2154;p39"/>
          <p:cNvCxnSpPr>
            <a:stCxn id="2151" idx="2"/>
            <a:endCxn id="2152" idx="0"/>
          </p:cNvCxnSpPr>
          <p:nvPr/>
        </p:nvCxnSpPr>
        <p:spPr>
          <a:xfrm>
            <a:off x="2978375" y="3395225"/>
            <a:ext cx="1593600" cy="225600"/>
          </a:xfrm>
          <a:prstGeom prst="straightConnector1">
            <a:avLst/>
          </a:prstGeom>
          <a:noFill/>
          <a:ln cap="flat" cmpd="sng" w="9525">
            <a:solidFill>
              <a:srgbClr val="073763"/>
            </a:solidFill>
            <a:prstDash val="solid"/>
            <a:round/>
            <a:headEnd len="med" w="med" type="none"/>
            <a:tailEnd len="med" w="med" type="triangle"/>
          </a:ln>
        </p:spPr>
      </p:cxnSp>
      <p:cxnSp>
        <p:nvCxnSpPr>
          <p:cNvPr id="2155" name="Google Shape;2155;p39"/>
          <p:cNvCxnSpPr>
            <a:stCxn id="2148" idx="2"/>
            <a:endCxn id="2152" idx="0"/>
          </p:cNvCxnSpPr>
          <p:nvPr/>
        </p:nvCxnSpPr>
        <p:spPr>
          <a:xfrm flipH="1">
            <a:off x="4572025" y="2510625"/>
            <a:ext cx="1699800" cy="1110300"/>
          </a:xfrm>
          <a:prstGeom prst="straightConnector1">
            <a:avLst/>
          </a:prstGeom>
          <a:noFill/>
          <a:ln cap="flat" cmpd="sng" w="9525">
            <a:solidFill>
              <a:srgbClr val="073763"/>
            </a:solidFill>
            <a:prstDash val="solid"/>
            <a:round/>
            <a:headEnd len="med" w="med" type="none"/>
            <a:tailEnd len="med" w="med" type="triangle"/>
          </a:ln>
        </p:spPr>
      </p:cxnSp>
      <p:sp>
        <p:nvSpPr>
          <p:cNvPr id="2156" name="Google Shape;2156;p39"/>
          <p:cNvSpPr/>
          <p:nvPr/>
        </p:nvSpPr>
        <p:spPr>
          <a:xfrm>
            <a:off x="1848575" y="442422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儲存&amp;匯出</a:t>
            </a:r>
            <a:endParaRPr sz="2100">
              <a:latin typeface="Hachi Maru Pop"/>
              <a:ea typeface="Hachi Maru Pop"/>
              <a:cs typeface="Hachi Maru Pop"/>
              <a:sym typeface="Hachi Maru Pop"/>
            </a:endParaRPr>
          </a:p>
        </p:txBody>
      </p:sp>
      <p:sp>
        <p:nvSpPr>
          <p:cNvPr id="2157" name="Google Shape;2157;p39"/>
          <p:cNvSpPr/>
          <p:nvPr/>
        </p:nvSpPr>
        <p:spPr>
          <a:xfrm>
            <a:off x="5221300" y="4428575"/>
            <a:ext cx="22593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使用介紹</a:t>
            </a:r>
            <a:endParaRPr sz="2100">
              <a:latin typeface="Hachi Maru Pop"/>
              <a:ea typeface="Hachi Maru Pop"/>
              <a:cs typeface="Hachi Maru Pop"/>
              <a:sym typeface="Hachi Maru Pop"/>
            </a:endParaRPr>
          </a:p>
        </p:txBody>
      </p:sp>
      <p:cxnSp>
        <p:nvCxnSpPr>
          <p:cNvPr id="2158" name="Google Shape;2158;p39"/>
          <p:cNvCxnSpPr>
            <a:stCxn id="2156" idx="0"/>
            <a:endCxn id="2152" idx="2"/>
          </p:cNvCxnSpPr>
          <p:nvPr/>
        </p:nvCxnSpPr>
        <p:spPr>
          <a:xfrm flipH="1" rot="10800000">
            <a:off x="2978225" y="4198625"/>
            <a:ext cx="1593900" cy="225600"/>
          </a:xfrm>
          <a:prstGeom prst="straightConnector1">
            <a:avLst/>
          </a:prstGeom>
          <a:noFill/>
          <a:ln cap="flat" cmpd="sng" w="9525">
            <a:solidFill>
              <a:srgbClr val="073763"/>
            </a:solidFill>
            <a:prstDash val="solid"/>
            <a:round/>
            <a:headEnd len="med" w="med" type="triangle"/>
            <a:tailEnd len="med" w="med" type="none"/>
          </a:ln>
        </p:spPr>
      </p:cxnSp>
      <p:cxnSp>
        <p:nvCxnSpPr>
          <p:cNvPr id="2159" name="Google Shape;2159;p39"/>
          <p:cNvCxnSpPr>
            <a:stCxn id="2146" idx="1"/>
            <a:endCxn id="2156" idx="1"/>
          </p:cNvCxnSpPr>
          <p:nvPr/>
        </p:nvCxnSpPr>
        <p:spPr>
          <a:xfrm flipH="1">
            <a:off x="1848450" y="1421225"/>
            <a:ext cx="1594800" cy="3291900"/>
          </a:xfrm>
          <a:prstGeom prst="bentConnector3">
            <a:avLst>
              <a:gd fmla="val 149259" name="adj1"/>
            </a:avLst>
          </a:prstGeom>
          <a:noFill/>
          <a:ln cap="flat" cmpd="sng" w="9525">
            <a:solidFill>
              <a:srgbClr val="073763"/>
            </a:solidFill>
            <a:prstDash val="solid"/>
            <a:round/>
            <a:headEnd len="med" w="med" type="triangle"/>
            <a:tailEnd len="med" w="med" type="none"/>
          </a:ln>
        </p:spPr>
      </p:cxnSp>
      <p:cxnSp>
        <p:nvCxnSpPr>
          <p:cNvPr id="2160" name="Google Shape;2160;p39"/>
          <p:cNvCxnSpPr>
            <a:stCxn id="2152" idx="2"/>
            <a:endCxn id="2157" idx="0"/>
          </p:cNvCxnSpPr>
          <p:nvPr/>
        </p:nvCxnSpPr>
        <p:spPr>
          <a:xfrm>
            <a:off x="4572000" y="4198625"/>
            <a:ext cx="1779000" cy="230100"/>
          </a:xfrm>
          <a:prstGeom prst="straightConnector1">
            <a:avLst/>
          </a:prstGeom>
          <a:noFill/>
          <a:ln cap="flat" cmpd="sng" w="9525">
            <a:solidFill>
              <a:srgbClr val="073763"/>
            </a:solidFill>
            <a:prstDash val="solid"/>
            <a:round/>
            <a:headEnd len="med" w="med" type="none"/>
            <a:tailEnd len="med" w="med" type="triangle"/>
          </a:ln>
        </p:spPr>
      </p:cxnSp>
      <p:cxnSp>
        <p:nvCxnSpPr>
          <p:cNvPr id="2161" name="Google Shape;2161;p39"/>
          <p:cNvCxnSpPr>
            <a:stCxn id="2162" idx="2"/>
            <a:endCxn id="2152" idx="3"/>
          </p:cNvCxnSpPr>
          <p:nvPr/>
        </p:nvCxnSpPr>
        <p:spPr>
          <a:xfrm rot="5400000">
            <a:off x="6559450" y="2537525"/>
            <a:ext cx="514500" cy="2229900"/>
          </a:xfrm>
          <a:prstGeom prst="bentConnector2">
            <a:avLst/>
          </a:prstGeom>
          <a:noFill/>
          <a:ln cap="flat" cmpd="sng" w="9525">
            <a:solidFill>
              <a:srgbClr val="073763"/>
            </a:solidFill>
            <a:prstDash val="solid"/>
            <a:round/>
            <a:headEnd len="med" w="med" type="triangle"/>
            <a:tailEnd len="med" w="med" type="none"/>
          </a:ln>
        </p:spPr>
      </p:cxnSp>
      <p:sp>
        <p:nvSpPr>
          <p:cNvPr id="2162" name="Google Shape;2162;p39"/>
          <p:cNvSpPr/>
          <p:nvPr/>
        </p:nvSpPr>
        <p:spPr>
          <a:xfrm>
            <a:off x="7246600" y="2817425"/>
            <a:ext cx="1370100" cy="577800"/>
          </a:xfrm>
          <a:prstGeom prst="roundRect">
            <a:avLst>
              <a:gd fmla="val 16667" name="adj"/>
            </a:avLst>
          </a:prstGeom>
          <a:solidFill>
            <a:srgbClr val="CEF2F0"/>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Hachi Maru Pop"/>
                <a:ea typeface="Hachi Maru Pop"/>
                <a:cs typeface="Hachi Maru Pop"/>
                <a:sym typeface="Hachi Maru Pop"/>
              </a:rPr>
              <a:t>儲存</a:t>
            </a:r>
            <a:endParaRPr sz="2100">
              <a:latin typeface="Hachi Maru Pop"/>
              <a:ea typeface="Hachi Maru Pop"/>
              <a:cs typeface="Hachi Maru Pop"/>
              <a:sym typeface="Hachi Maru Pop"/>
            </a:endParaRPr>
          </a:p>
        </p:txBody>
      </p:sp>
      <p:cxnSp>
        <p:nvCxnSpPr>
          <p:cNvPr id="2163" name="Google Shape;2163;p39"/>
          <p:cNvCxnSpPr>
            <a:stCxn id="2162" idx="0"/>
            <a:endCxn id="2146" idx="3"/>
          </p:cNvCxnSpPr>
          <p:nvPr/>
        </p:nvCxnSpPr>
        <p:spPr>
          <a:xfrm flipH="1" rot="5400000">
            <a:off x="6119050" y="1004825"/>
            <a:ext cx="1396200" cy="2229000"/>
          </a:xfrm>
          <a:prstGeom prst="bentConnector2">
            <a:avLst/>
          </a:prstGeom>
          <a:noFill/>
          <a:ln cap="flat" cmpd="sng" w="9525">
            <a:solidFill>
              <a:srgbClr val="073763"/>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40"/>
          <p:cNvSpPr txBox="1"/>
          <p:nvPr>
            <p:ph idx="1" type="body"/>
          </p:nvPr>
        </p:nvSpPr>
        <p:spPr>
          <a:xfrm>
            <a:off x="768075" y="94370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169" name="Google Shape;2169;p40"/>
          <p:cNvSpPr txBox="1"/>
          <p:nvPr>
            <p:ph type="ctrTitle"/>
          </p:nvPr>
        </p:nvSpPr>
        <p:spPr>
          <a:xfrm>
            <a:off x="784721" y="26087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系統需求與達成情況</a:t>
            </a:r>
            <a:endParaRPr/>
          </a:p>
        </p:txBody>
      </p:sp>
      <p:sp>
        <p:nvSpPr>
          <p:cNvPr id="2170" name="Google Shape;2170;p40"/>
          <p:cNvSpPr txBox="1"/>
          <p:nvPr>
            <p:ph idx="1" type="body"/>
          </p:nvPr>
        </p:nvSpPr>
        <p:spPr>
          <a:xfrm>
            <a:off x="671925" y="838675"/>
            <a:ext cx="7704000" cy="3513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具有一般 markdown 筆記之功能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支援快速變換文字顏色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支援快速使用螢光筆工具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b="1" lang="en" sz="2100">
                <a:solidFill>
                  <a:srgbClr val="FF0000"/>
                </a:solidFill>
                <a:latin typeface="Comic Sans MS"/>
                <a:ea typeface="Comic Sans MS"/>
                <a:cs typeface="Comic Sans MS"/>
                <a:sym typeface="Comic Sans MS"/>
              </a:rPr>
              <a:t>可改變筆記介面之背景</a:t>
            </a:r>
            <a:r>
              <a:rPr b="1" lang="en" sz="2100">
                <a:solidFill>
                  <a:schemeClr val="dk1"/>
                </a:solidFill>
                <a:latin typeface="Comic Sans MS"/>
                <a:ea typeface="Comic Sans MS"/>
                <a:cs typeface="Comic Sans MS"/>
                <a:sym typeface="Comic Sans MS"/>
              </a:rPr>
              <a:t> </a:t>
            </a:r>
            <a:endParaRPr b="1"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提供筆記模板供給使用者選擇</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使用者可以儲存自己製作的模板供以後選擇</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提供關鍵字搜尋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預設背景音樂可供選擇 (使用者也可自行上傳喜歡的音樂)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SzPts val="2100"/>
              <a:buFont typeface="Comic Sans MS"/>
              <a:buChar char="●"/>
            </a:pPr>
            <a:r>
              <a:rPr lang="en" sz="2100">
                <a:solidFill>
                  <a:schemeClr val="dk1"/>
                </a:solidFill>
                <a:latin typeface="Comic Sans MS"/>
                <a:ea typeface="Comic Sans MS"/>
                <a:cs typeface="Comic Sans MS"/>
                <a:sym typeface="Comic Sans MS"/>
              </a:rPr>
              <a:t>筆記輸出 PDF </a:t>
            </a:r>
            <a:endParaRPr sz="2100">
              <a:solidFill>
                <a:schemeClr val="dk1"/>
              </a:solidFill>
              <a:latin typeface="Comic Sans MS"/>
              <a:ea typeface="Comic Sans MS"/>
              <a:cs typeface="Comic Sans MS"/>
              <a:sym typeface="Comic Sans MS"/>
            </a:endParaRPr>
          </a:p>
          <a:p>
            <a:pPr indent="0" lvl="0" marL="0" rtl="0" algn="l">
              <a:spcBef>
                <a:spcPts val="1600"/>
              </a:spcBef>
              <a:spcAft>
                <a:spcPts val="1600"/>
              </a:spcAft>
              <a:buNone/>
            </a:pPr>
            <a:r>
              <a:rPr lang="en" sz="2100">
                <a:solidFill>
                  <a:schemeClr val="dk1"/>
                </a:solidFill>
                <a:latin typeface="Comic Sans MS"/>
                <a:ea typeface="Comic Sans MS"/>
                <a:cs typeface="Comic Sans MS"/>
                <a:sym typeface="Comic Sans MS"/>
              </a:rPr>
              <a:t>可改變筆記介面之背景，經考量後覺得會影響到視覺方面的呈現</a:t>
            </a:r>
            <a:br>
              <a:rPr lang="en" sz="2100">
                <a:solidFill>
                  <a:schemeClr val="dk1"/>
                </a:solidFill>
                <a:latin typeface="Comic Sans MS"/>
                <a:ea typeface="Comic Sans MS"/>
                <a:cs typeface="Comic Sans MS"/>
                <a:sym typeface="Comic Sans MS"/>
              </a:rPr>
            </a:br>
            <a:r>
              <a:rPr lang="en" sz="2100">
                <a:solidFill>
                  <a:schemeClr val="dk1"/>
                </a:solidFill>
                <a:latin typeface="Comic Sans MS"/>
                <a:ea typeface="Comic Sans MS"/>
                <a:cs typeface="Comic Sans MS"/>
                <a:sym typeface="Comic Sans MS"/>
              </a:rPr>
              <a:t>因此將此功能修改為可以提供筆記本上傳圖片並顯示</a:t>
            </a:r>
            <a:br>
              <a:rPr lang="en" sz="2100">
                <a:solidFill>
                  <a:schemeClr val="dk1"/>
                </a:solidFill>
                <a:latin typeface="Comic Sans MS"/>
                <a:ea typeface="Comic Sans MS"/>
                <a:cs typeface="Comic Sans MS"/>
                <a:sym typeface="Comic Sans MS"/>
              </a:rPr>
            </a:br>
            <a:r>
              <a:rPr lang="en" sz="2100">
                <a:solidFill>
                  <a:schemeClr val="dk1"/>
                </a:solidFill>
                <a:latin typeface="Comic Sans MS"/>
                <a:ea typeface="Comic Sans MS"/>
                <a:cs typeface="Comic Sans MS"/>
                <a:sym typeface="Comic Sans MS"/>
              </a:rPr>
              <a:t>並另外新增了 Katex 語法</a:t>
            </a:r>
            <a:endParaRPr sz="2100">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41"/>
          <p:cNvSpPr txBox="1"/>
          <p:nvPr>
            <p:ph idx="1" type="body"/>
          </p:nvPr>
        </p:nvSpPr>
        <p:spPr>
          <a:xfrm>
            <a:off x="768075" y="94370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sp>
        <p:nvSpPr>
          <p:cNvPr id="2176" name="Google Shape;2176;p41"/>
          <p:cNvSpPr txBox="1"/>
          <p:nvPr>
            <p:ph type="ctrTitle"/>
          </p:nvPr>
        </p:nvSpPr>
        <p:spPr>
          <a:xfrm>
            <a:off x="784721" y="26087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a:t>
            </a:r>
            <a:r>
              <a:rPr lang="en"/>
              <a:t>實際功能</a:t>
            </a:r>
            <a:endParaRPr/>
          </a:p>
        </p:txBody>
      </p:sp>
      <p:sp>
        <p:nvSpPr>
          <p:cNvPr id="2177" name="Google Shape;2177;p41"/>
          <p:cNvSpPr txBox="1"/>
          <p:nvPr>
            <p:ph idx="1" type="body"/>
          </p:nvPr>
        </p:nvSpPr>
        <p:spPr>
          <a:xfrm>
            <a:off x="671925" y="838675"/>
            <a:ext cx="7704000" cy="3513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具有一般 markdown 筆記之功能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支援快速變換文字顏色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支援快速使用螢光筆工具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b="1" lang="en" sz="2100">
                <a:solidFill>
                  <a:schemeClr val="lt2"/>
                </a:solidFill>
                <a:latin typeface="Comic Sans MS"/>
                <a:ea typeface="Comic Sans MS"/>
                <a:cs typeface="Comic Sans MS"/>
                <a:sym typeface="Comic Sans MS"/>
              </a:rPr>
              <a:t>可上傳圖片至筆記本</a:t>
            </a:r>
            <a:endParaRPr b="1" sz="2100">
              <a:solidFill>
                <a:schemeClr val="lt2"/>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b="1" lang="en" sz="2100">
                <a:solidFill>
                  <a:schemeClr val="lt2"/>
                </a:solidFill>
                <a:latin typeface="Comic Sans MS"/>
                <a:ea typeface="Comic Sans MS"/>
                <a:cs typeface="Comic Sans MS"/>
                <a:sym typeface="Comic Sans MS"/>
              </a:rPr>
              <a:t>支援 Katex 語法</a:t>
            </a:r>
            <a:endParaRPr b="1" sz="2100">
              <a:solidFill>
                <a:schemeClr val="lt2"/>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提供筆記模板供給使用者選擇</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使用者可以儲存自己製作的模板供以後選擇</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提供關鍵字搜尋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預設背景音樂可供選擇 (使用者也可自行上傳喜歡的音樂) </a:t>
            </a:r>
            <a:endParaRPr sz="2100">
              <a:solidFill>
                <a:schemeClr val="dk1"/>
              </a:solidFill>
              <a:latin typeface="Comic Sans MS"/>
              <a:ea typeface="Comic Sans MS"/>
              <a:cs typeface="Comic Sans MS"/>
              <a:sym typeface="Comic Sans MS"/>
            </a:endParaRPr>
          </a:p>
          <a:p>
            <a:pPr indent="-361950" lvl="0" marL="457200" rtl="0" algn="l">
              <a:spcBef>
                <a:spcPts val="0"/>
              </a:spcBef>
              <a:spcAft>
                <a:spcPts val="0"/>
              </a:spcAft>
              <a:buClr>
                <a:schemeClr val="lt2"/>
              </a:buClr>
              <a:buSzPts val="2100"/>
              <a:buFont typeface="Comic Sans MS"/>
              <a:buChar char="●"/>
            </a:pPr>
            <a:r>
              <a:rPr lang="en" sz="2100">
                <a:solidFill>
                  <a:schemeClr val="dk1"/>
                </a:solidFill>
                <a:latin typeface="Comic Sans MS"/>
                <a:ea typeface="Comic Sans MS"/>
                <a:cs typeface="Comic Sans MS"/>
                <a:sym typeface="Comic Sans MS"/>
              </a:rPr>
              <a:t>筆記輸出 PDF </a:t>
            </a:r>
            <a:endParaRPr sz="2100">
              <a:solidFill>
                <a:schemeClr val="dk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4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系統設計-頁面切換邏輯</a:t>
            </a:r>
            <a:endParaRPr/>
          </a:p>
        </p:txBody>
      </p:sp>
      <p:pic>
        <p:nvPicPr>
          <p:cNvPr id="2183" name="Google Shape;2183;p42"/>
          <p:cNvPicPr preferRelativeResize="0"/>
          <p:nvPr/>
        </p:nvPicPr>
        <p:blipFill>
          <a:blip r:embed="rId3">
            <a:alphaModFix/>
          </a:blip>
          <a:stretch>
            <a:fillRect/>
          </a:stretch>
        </p:blipFill>
        <p:spPr>
          <a:xfrm>
            <a:off x="1589238" y="950825"/>
            <a:ext cx="5967324" cy="3887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4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系統設計-</a:t>
            </a:r>
            <a:r>
              <a:rPr lang="en"/>
              <a:t>編輯頁面控制邏輯</a:t>
            </a:r>
            <a:endParaRPr/>
          </a:p>
        </p:txBody>
      </p:sp>
      <p:pic>
        <p:nvPicPr>
          <p:cNvPr id="2189" name="Google Shape;2189;p43"/>
          <p:cNvPicPr preferRelativeResize="0"/>
          <p:nvPr/>
        </p:nvPicPr>
        <p:blipFill>
          <a:blip r:embed="rId3">
            <a:alphaModFix/>
          </a:blip>
          <a:stretch>
            <a:fillRect/>
          </a:stretch>
        </p:blipFill>
        <p:spPr>
          <a:xfrm>
            <a:off x="586425" y="950825"/>
            <a:ext cx="7971145" cy="3887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4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系統設計-</a:t>
            </a:r>
            <a:r>
              <a:rPr lang="en"/>
              <a:t>浮動視窗顯示</a:t>
            </a:r>
            <a:endParaRPr/>
          </a:p>
        </p:txBody>
      </p:sp>
      <p:pic>
        <p:nvPicPr>
          <p:cNvPr id="2195" name="Google Shape;2195;p44"/>
          <p:cNvPicPr preferRelativeResize="0"/>
          <p:nvPr/>
        </p:nvPicPr>
        <p:blipFill>
          <a:blip r:embed="rId3">
            <a:alphaModFix/>
          </a:blip>
          <a:stretch>
            <a:fillRect/>
          </a:stretch>
        </p:blipFill>
        <p:spPr>
          <a:xfrm>
            <a:off x="1662113" y="1744175"/>
            <a:ext cx="5819775" cy="223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630B"/>
      </a:dk2>
      <a:lt2>
        <a:srgbClr val="77C63D"/>
      </a:lt2>
      <a:accent1>
        <a:srgbClr val="77C63D"/>
      </a:accent1>
      <a:accent2>
        <a:srgbClr val="A8B2D7"/>
      </a:accent2>
      <a:accent3>
        <a:srgbClr val="9FE8B1"/>
      </a:accent3>
      <a:accent4>
        <a:srgbClr val="9EDCDA"/>
      </a:accent4>
      <a:accent5>
        <a:srgbClr val="7F7DC4"/>
      </a:accent5>
      <a:accent6>
        <a:srgbClr val="75DC6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